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dc02d30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dc02d30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Greetings of the day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 Litewave technology office, for past few months, we were focussed on building,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 grounds up platform for Manufacturing </a:t>
            </a:r>
            <a:r>
              <a:rPr lang="en"/>
              <a:t>industries to accelerate AI adoption,</a:t>
            </a:r>
            <a:r>
              <a:rPr lang="en"/>
              <a:t> 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&amp; encourage advancement in GMP applications and process through AI adoption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Throughout the development, Our </a:t>
            </a:r>
            <a:r>
              <a:rPr lang="en"/>
              <a:t>grounding</a:t>
            </a:r>
            <a:r>
              <a:rPr lang="en"/>
              <a:t> philosophy has been,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Design for trust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Where your data stays at your premise and never used/accessed from outside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Sonu Introduction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Tejaswi Introduction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adc02d30bd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adc02d30bd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Time</a:t>
            </a:r>
            <a:r>
              <a:rPr lang="en"/>
              <a:t>: 3 minutes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Preamble</a:t>
            </a:r>
            <a:r>
              <a:rPr lang="en"/>
              <a:t>: When we looked at the reality through engagement with our early few customers, we found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 fundamental issues / challenges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b="1" lang="en"/>
              <a:t>The Data Sprawl</a:t>
            </a:r>
            <a:r>
              <a:rPr lang="en"/>
              <a:t> - </a:t>
            </a:r>
            <a:r>
              <a:rPr lang="en"/>
              <a:t>affecting</a:t>
            </a:r>
            <a:r>
              <a:rPr lang="en"/>
              <a:t> discoverability of the data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b="1" lang="en"/>
              <a:t>Capturing Value out of data</a:t>
            </a:r>
            <a:r>
              <a:rPr lang="en"/>
              <a:t> - affecting the consistent use of the data in processes / practices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b="1" lang="en"/>
              <a:t>The Access trail and patterns for the data</a:t>
            </a:r>
            <a:r>
              <a:rPr lang="en"/>
              <a:t> - affecting the way you would Secure your data and IP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root caused these as 3 key challenges preventing use of AI securely and </a:t>
            </a:r>
            <a:r>
              <a:rPr lang="en"/>
              <a:t>effectively</a:t>
            </a:r>
            <a:r>
              <a:rPr lang="en"/>
              <a:t> in a bulk manufacturing industry/facility. In our view, Multiple projects have FAILED in POC &amp; </a:t>
            </a:r>
            <a:r>
              <a:rPr lang="en"/>
              <a:t>trials</a:t>
            </a:r>
            <a:r>
              <a:rPr lang="en"/>
              <a:t> phase as they focussed on piecemeal approach.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chose a different approach, Go to next slide.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adc02d30bd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adc02d30bd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Time</a:t>
            </a:r>
            <a:r>
              <a:rPr lang="en"/>
              <a:t>: 5 minutes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Preamble</a:t>
            </a:r>
            <a:r>
              <a:rPr lang="en"/>
              <a:t>: We have built an AI Ready Data-Fabric </a:t>
            </a:r>
            <a:r>
              <a:rPr b="1" lang="en"/>
              <a:t>platform</a:t>
            </a:r>
            <a:r>
              <a:rPr lang="en"/>
              <a:t> with embedded AI Intelligence </a:t>
            </a:r>
            <a:r>
              <a:rPr lang="en"/>
              <a:t>grounds</a:t>
            </a:r>
            <a:r>
              <a:rPr lang="en"/>
              <a:t> up considering all the challenges. It is a Secure converged platform where your data, and AI workflows live close to each other 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Key Points, 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It’s based on a layered architecture model, where the layer at the bottom, stores the Raw, Structured / </a:t>
            </a:r>
            <a:r>
              <a:rPr lang="en"/>
              <a:t>Unstructured</a:t>
            </a:r>
            <a:r>
              <a:rPr lang="en"/>
              <a:t> data in its </a:t>
            </a:r>
            <a:r>
              <a:rPr lang="en"/>
              <a:t>original</a:t>
            </a:r>
            <a:r>
              <a:rPr lang="en"/>
              <a:t> form retrieved from data sources. You connect the fabric to your datasource and rest of the heavy-lifting happens. 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At this layer, “Variety” &amp; “Volume” is more.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This data is not usable directly by AI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Our expert “AI Agents” capable of data extraction works on your raw data to pre-process and generate a layer of data with Entities / Relationships and Objects </a:t>
            </a:r>
            <a:r>
              <a:rPr lang="en"/>
              <a:t>derived</a:t>
            </a:r>
            <a:r>
              <a:rPr lang="en"/>
              <a:t> from the raw data.This forms the next layer - which we refer to as “AI-Ready” data. Consider them as Fact tables.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Its an </a:t>
            </a:r>
            <a:r>
              <a:rPr lang="en"/>
              <a:t>Continuous</a:t>
            </a:r>
            <a:r>
              <a:rPr lang="en"/>
              <a:t> </a:t>
            </a:r>
            <a:r>
              <a:rPr lang="en"/>
              <a:t>batch</a:t>
            </a:r>
            <a:r>
              <a:rPr lang="en"/>
              <a:t> process of Ingestion… 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“Most of the data only platforms stop here” At Litewave, we chose to build another layer </a:t>
            </a:r>
            <a:r>
              <a:rPr lang="en"/>
              <a:t>referred</a:t>
            </a:r>
            <a:r>
              <a:rPr lang="en"/>
              <a:t> to as AI Intelligence. This is a crucial step towards AI platform.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The AI-Ready data is used to Augment and fine-tune an AI model which the Agentic workflows would use to generate value out from your data.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With Litewave deployed at your premise, you have a converged platform with AI-Ready data ready with insights waiting to be queried / checked.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 to next slide, and double-click on some core </a:t>
            </a:r>
            <a:r>
              <a:rPr lang="en"/>
              <a:t>architecture</a:t>
            </a:r>
            <a:r>
              <a:rPr lang="en"/>
              <a:t> principles used to develop this platform.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adc02d30bd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adc02d30bd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Time</a:t>
            </a:r>
            <a:r>
              <a:rPr lang="en"/>
              <a:t>: 3 minutes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Preamble</a:t>
            </a:r>
            <a:r>
              <a:rPr lang="en"/>
              <a:t>: One of the principles we borrowed from community is the principle of “Zero Trust”  - Our software doesn’t trust anyone, unless explicitly granted access to. And You hold the keys. A comprehensive RBAC control is provided to your Head of the department to manage assignments.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Implementing</a:t>
            </a:r>
            <a:r>
              <a:rPr lang="en"/>
              <a:t> ZT involves considering “two pillars of trust”,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Security and Privacy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Access Control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For “Security and Privacy”</a:t>
            </a:r>
            <a:r>
              <a:rPr lang="en"/>
              <a:t> we choose a pattern for Defense-in-depth. Where each layer in our </a:t>
            </a:r>
            <a:r>
              <a:rPr lang="en"/>
              <a:t>architecture</a:t>
            </a:r>
            <a:r>
              <a:rPr lang="en"/>
              <a:t> works on authenticating and allow Authorized access to the components at its below layer.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use hardened Ubuntu OS and stable K8S version to run our platform.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 the bottom layer, Data is always encrypted at rest. And can be accessed using proper keys embedded in the OS.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For Access Control, </a:t>
            </a:r>
            <a:r>
              <a:rPr lang="en"/>
              <a:t>we enforce security identifier to each component </a:t>
            </a:r>
            <a:r>
              <a:rPr lang="en"/>
              <a:t>participating</a:t>
            </a:r>
            <a:r>
              <a:rPr lang="en"/>
              <a:t> in the architecture. Users are required to enable Mulit-Factor authentication, and AI Agent &amp; Agentic workers are required to generate their identity using Digital cryptography.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With this, every access is authenticated and traceable.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Got to next slide…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adc02d30bd_0_3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3adc02d30bd_0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 : 2 minutes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Preamble</a:t>
            </a:r>
            <a:r>
              <a:rPr lang="en"/>
              <a:t>: Our next focus in the </a:t>
            </a:r>
            <a:r>
              <a:rPr lang="en"/>
              <a:t>platform</a:t>
            </a:r>
            <a:r>
              <a:rPr lang="en"/>
              <a:t> is to ensure traceability. We realize the fact that what we are building is going to be a multi-user system with varying degrees of responsibilities. So “Traceability” and “Governance” is a key aspect in our platform.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platform has in-built Traceability using Audit controls &amp; logs. As shown, you can track who all acted on a Batch Record document for instance.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Governance is a key aspect. To get the best out of the “AI Model”, we need a constant feedback loop to ensure it learns and improves the next time. This loop also ensures, AI model stays current with your </a:t>
            </a:r>
            <a:r>
              <a:rPr lang="en"/>
              <a:t>current data.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move on to understand the deployment models, 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 to next slide.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adc02d30bd_0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adc02d30bd_0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Time: 2 minutes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Preamble</a:t>
            </a:r>
            <a:r>
              <a:rPr lang="en"/>
              <a:t>: We understand the nature of Manufacturing industry many having </a:t>
            </a:r>
            <a:r>
              <a:rPr lang="en"/>
              <a:t>strict</a:t>
            </a:r>
            <a:r>
              <a:rPr lang="en"/>
              <a:t> data residency policies. At the same time, we have to be cognizant of the fact that running an AI Platform with Data, needs special expertise. 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have 3 supported modes of deployment - so suit yourself. 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Factory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Your Cloud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Managed Cloud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Litewave, we are cloud vendor agnostic. So it really doesn’t matter, we can deploy our stack based on your comfort.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adc02d30bd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adc02d30bd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Time: 5 minutes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Preamble: </a:t>
            </a:r>
            <a:r>
              <a:rPr lang="en"/>
              <a:t>This picture highlights the Operations architecture at a high level.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infrastructure layer that includes,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Cloud / Physical infrastructure &amp;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Model with AI Agent runtimes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 fully managed and operated by Litewave. Litewave ops has access to operate these layers.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access to the layer above containing Data / Insights / Console application etc. is only available to You. The platform can send detected alerts to you IT Ops tools such as serviceanow.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Irrespective of everything, the access is controlled/granted by your IT team through Firewall.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ends my presentation. And I hope it was clear / crisp and you were able to grasp the content. 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 would now let Tejaswi do a product tour and then we can have Q&amp;A.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adc02d30bd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adc02d30bd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adc02d30bd_0_2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3adc02d30bd_0_2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99" l="0" r="0" t="89"/>
          <a:stretch/>
        </p:blipFill>
        <p:spPr>
          <a:xfrm>
            <a:off x="8650" y="9100"/>
            <a:ext cx="922524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descr="Beautify this slide"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9936"/>
            <a:ext cx="9143545" cy="51033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eautify this slide" id="66" name="Google Shape;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9936"/>
            <a:ext cx="9143545" cy="51033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eautify this slide" id="71" name="Google Shape;7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9936"/>
            <a:ext cx="9143545" cy="5103381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6"/>
          <p:cNvSpPr/>
          <p:nvPr/>
        </p:nvSpPr>
        <p:spPr>
          <a:xfrm>
            <a:off x="362525" y="4614800"/>
            <a:ext cx="4335300" cy="438000"/>
          </a:xfrm>
          <a:prstGeom prst="rect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eautify this slide" id="77" name="Google Shape;7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9936"/>
            <a:ext cx="9143545" cy="51033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eautify this slide" id="82" name="Google Shape;8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9936"/>
            <a:ext cx="9143545" cy="51033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9936"/>
            <a:ext cx="9143544" cy="51075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eautify this slide" id="92" name="Google Shape;9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9936"/>
            <a:ext cx="9143545" cy="51033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eautify this slide" id="97" name="Google Shape;9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9936"/>
            <a:ext cx="9143545" cy="51033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